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24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notesMasterIdLst>
    <p:notesMasterId r:id="rId27"/>
  </p:notesMasterIdLst>
  <p:handoutMasterIdLst>
    <p:handoutMasterId r:id="rId28"/>
  </p:handoutMasterIdLst>
  <p:sldIdLst>
    <p:sldId id="257" r:id="rId3"/>
    <p:sldId id="266" r:id="rId4"/>
    <p:sldId id="290" r:id="rId5"/>
    <p:sldId id="272" r:id="rId6"/>
    <p:sldId id="271" r:id="rId7"/>
    <p:sldId id="273" r:id="rId8"/>
    <p:sldId id="274" r:id="rId9"/>
    <p:sldId id="275" r:id="rId10"/>
    <p:sldId id="276" r:id="rId11"/>
    <p:sldId id="277" r:id="rId12"/>
    <p:sldId id="278" r:id="rId13"/>
    <p:sldId id="269" r:id="rId14"/>
    <p:sldId id="270" r:id="rId15"/>
    <p:sldId id="279" r:id="rId16"/>
    <p:sldId id="268" r:id="rId17"/>
    <p:sldId id="280" r:id="rId18"/>
    <p:sldId id="281" r:id="rId19"/>
    <p:sldId id="282" r:id="rId20"/>
    <p:sldId id="283" r:id="rId21"/>
    <p:sldId id="284" r:id="rId22"/>
    <p:sldId id="286" r:id="rId23"/>
    <p:sldId id="287" r:id="rId24"/>
    <p:sldId id="288" r:id="rId25"/>
    <p:sldId id="289" r:id="rId2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sin título" id="{FAFC67F9-C997-4E97-AEDB-C79D16692C08}">
          <p14:sldIdLst/>
        </p14:section>
        <p14:section name="Sección predeterminada" id="{F82827DC-8B24-43A2-BCEC-1A9074ED6C69}">
          <p14:sldIdLst>
            <p14:sldId id="257"/>
            <p14:sldId id="266"/>
            <p14:sldId id="290"/>
            <p14:sldId id="272"/>
            <p14:sldId id="271"/>
            <p14:sldId id="273"/>
            <p14:sldId id="274"/>
            <p14:sldId id="275"/>
            <p14:sldId id="276"/>
            <p14:sldId id="277"/>
            <p14:sldId id="278"/>
            <p14:sldId id="269"/>
            <p14:sldId id="270"/>
            <p14:sldId id="279"/>
            <p14:sldId id="268"/>
            <p14:sldId id="280"/>
            <p14:sldId id="281"/>
            <p14:sldId id="282"/>
            <p14:sldId id="283"/>
            <p14:sldId id="284"/>
            <p14:sldId id="286"/>
            <p14:sldId id="287"/>
            <p14:sldId id="288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162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3091" autoAdjust="0"/>
  </p:normalViewPr>
  <p:slideViewPr>
    <p:cSldViewPr snapToGrid="0">
      <p:cViewPr varScale="1">
        <p:scale>
          <a:sx n="103" d="100"/>
          <a:sy n="103" d="100"/>
        </p:scale>
        <p:origin x="774" y="10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5" d="100"/>
          <a:sy n="115" d="100"/>
        </p:scale>
        <p:origin x="238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B568F-B615-4D38-8080-8020C3CECF1F}" type="datetimeFigureOut">
              <a:rPr lang="es-CO" smtClean="0"/>
              <a:t>09/08/2019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0986A-1CC3-481B-A2BF-F7BA934AEA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7083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616C8-AD06-4CD0-85B5-500D239867B2}" type="datetimeFigureOut">
              <a:rPr lang="es-CO" smtClean="0"/>
              <a:t>09/08/2019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145D3-4933-49A8-B788-7F253B27727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0648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O" altLang="es-CO" dirty="0"/>
          </a:p>
        </p:txBody>
      </p:sp>
      <p:sp>
        <p:nvSpPr>
          <p:cNvPr id="194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7B60A8D-F472-46E1-8CD5-FE7B41574377}" type="slidenum">
              <a:rPr lang="es-CO" altLang="es-CO">
                <a:solidFill>
                  <a:prstClr val="black"/>
                </a:solidFill>
              </a:rPr>
              <a:pPr eaLnBrk="1" hangingPunct="1"/>
              <a:t>1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19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CO" altLang="es-CO"/>
              <a:t>TOTAL DE PROCESOS</a:t>
            </a:r>
          </a:p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09F2AF-5A7C-4112-94CD-C8354E16CD88}" type="slidenum">
              <a:rPr lang="es-CO" altLang="es-CO">
                <a:solidFill>
                  <a:prstClr val="black"/>
                </a:solidFill>
              </a:rPr>
              <a:pPr eaLnBrk="1" hangingPunct="1"/>
              <a:t>10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24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CO" altLang="es-CO"/>
              <a:t>TOTAL DE PROCESOS</a:t>
            </a:r>
          </a:p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09F2AF-5A7C-4112-94CD-C8354E16CD88}" type="slidenum">
              <a:rPr lang="es-CO" altLang="es-CO">
                <a:solidFill>
                  <a:prstClr val="black"/>
                </a:solidFill>
              </a:rPr>
              <a:pPr eaLnBrk="1" hangingPunct="1"/>
              <a:t>11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194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CO" altLang="es-CO"/>
              <a:t>TOTAL DE PROCESOS</a:t>
            </a:r>
          </a:p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09F2AF-5A7C-4112-94CD-C8354E16CD88}" type="slidenum">
              <a:rPr lang="es-CO" altLang="es-CO">
                <a:solidFill>
                  <a:prstClr val="black"/>
                </a:solidFill>
              </a:rPr>
              <a:pPr eaLnBrk="1" hangingPunct="1"/>
              <a:t>12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776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CO" altLang="es-CO"/>
              <a:t>TOTAL DE PROCESOS</a:t>
            </a:r>
          </a:p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09F2AF-5A7C-4112-94CD-C8354E16CD88}" type="slidenum">
              <a:rPr lang="es-CO" altLang="es-CO">
                <a:solidFill>
                  <a:prstClr val="black"/>
                </a:solidFill>
              </a:rPr>
              <a:pPr eaLnBrk="1" hangingPunct="1"/>
              <a:t>13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3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CO" altLang="es-CO"/>
              <a:t>TOTAL DE PROCESOS</a:t>
            </a:r>
          </a:p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09F2AF-5A7C-4112-94CD-C8354E16CD88}" type="slidenum">
              <a:rPr lang="es-CO" altLang="es-CO">
                <a:solidFill>
                  <a:prstClr val="black"/>
                </a:solidFill>
              </a:rPr>
              <a:pPr eaLnBrk="1" hangingPunct="1"/>
              <a:t>14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755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CO" altLang="es-CO"/>
              <a:t>TOTAL DE PROCESOS</a:t>
            </a:r>
          </a:p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09F2AF-5A7C-4112-94CD-C8354E16CD88}" type="slidenum">
              <a:rPr lang="es-CO" altLang="es-CO">
                <a:solidFill>
                  <a:prstClr val="black"/>
                </a:solidFill>
              </a:rPr>
              <a:pPr eaLnBrk="1" hangingPunct="1"/>
              <a:t>15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83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CO" altLang="es-CO"/>
              <a:t>TOTAL DE PROCESOS</a:t>
            </a:r>
          </a:p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09F2AF-5A7C-4112-94CD-C8354E16CD88}" type="slidenum">
              <a:rPr lang="es-CO" altLang="es-CO">
                <a:solidFill>
                  <a:prstClr val="black"/>
                </a:solidFill>
              </a:rPr>
              <a:pPr eaLnBrk="1" hangingPunct="1"/>
              <a:t>16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85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CO" altLang="es-CO"/>
              <a:t>TOTAL DE PROCESOS</a:t>
            </a:r>
          </a:p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09F2AF-5A7C-4112-94CD-C8354E16CD88}" type="slidenum">
              <a:rPr lang="es-CO" altLang="es-CO">
                <a:solidFill>
                  <a:prstClr val="black"/>
                </a:solidFill>
              </a:rPr>
              <a:pPr eaLnBrk="1" hangingPunct="1"/>
              <a:t>17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70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CO" altLang="es-CO"/>
              <a:t>TOTAL DE PROCESOS</a:t>
            </a:r>
          </a:p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09F2AF-5A7C-4112-94CD-C8354E16CD88}" type="slidenum">
              <a:rPr lang="es-CO" altLang="es-CO">
                <a:solidFill>
                  <a:prstClr val="black"/>
                </a:solidFill>
              </a:rPr>
              <a:pPr eaLnBrk="1" hangingPunct="1"/>
              <a:t>18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6056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CO" altLang="es-CO"/>
              <a:t>TOTAL DE PROCESOS</a:t>
            </a:r>
          </a:p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09F2AF-5A7C-4112-94CD-C8354E16CD88}" type="slidenum">
              <a:rPr lang="es-CO" altLang="es-CO">
                <a:solidFill>
                  <a:prstClr val="black"/>
                </a:solidFill>
              </a:rPr>
              <a:pPr eaLnBrk="1" hangingPunct="1"/>
              <a:t>19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790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CO" altLang="es-CO"/>
              <a:t>TOTAL DE PROCESOS</a:t>
            </a:r>
          </a:p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09F2AF-5A7C-4112-94CD-C8354E16CD88}" type="slidenum">
              <a:rPr lang="es-CO" altLang="es-CO">
                <a:solidFill>
                  <a:prstClr val="black"/>
                </a:solidFill>
              </a:rPr>
              <a:pPr eaLnBrk="1" hangingPunct="1"/>
              <a:t>2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266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CO" altLang="es-CO"/>
              <a:t>TOTAL DE PROCESOS</a:t>
            </a:r>
          </a:p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09F2AF-5A7C-4112-94CD-C8354E16CD88}" type="slidenum">
              <a:rPr lang="es-CO" altLang="es-CO">
                <a:solidFill>
                  <a:prstClr val="black"/>
                </a:solidFill>
              </a:rPr>
              <a:pPr eaLnBrk="1" hangingPunct="1"/>
              <a:t>20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69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CO" altLang="es-CO"/>
              <a:t>TOTAL DE PROCESOS</a:t>
            </a:r>
          </a:p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09F2AF-5A7C-4112-94CD-C8354E16CD88}" type="slidenum">
              <a:rPr lang="es-CO" altLang="es-CO">
                <a:solidFill>
                  <a:prstClr val="black"/>
                </a:solidFill>
              </a:rPr>
              <a:pPr eaLnBrk="1" hangingPunct="1"/>
              <a:t>21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201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CO" altLang="es-CO"/>
              <a:t>TOTAL DE PROCESOS</a:t>
            </a:r>
          </a:p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09F2AF-5A7C-4112-94CD-C8354E16CD88}" type="slidenum">
              <a:rPr lang="es-CO" altLang="es-CO">
                <a:solidFill>
                  <a:prstClr val="black"/>
                </a:solidFill>
              </a:rPr>
              <a:pPr eaLnBrk="1" hangingPunct="1"/>
              <a:t>22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738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CO" altLang="es-CO"/>
              <a:t>TOTAL DE PROCESOS</a:t>
            </a:r>
          </a:p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09F2AF-5A7C-4112-94CD-C8354E16CD88}" type="slidenum">
              <a:rPr lang="es-CO" altLang="es-CO">
                <a:solidFill>
                  <a:prstClr val="black"/>
                </a:solidFill>
              </a:rPr>
              <a:pPr eaLnBrk="1" hangingPunct="1"/>
              <a:t>23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2048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CO" altLang="es-CO"/>
              <a:t>TOTAL DE PROCESOS</a:t>
            </a:r>
          </a:p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09F2AF-5A7C-4112-94CD-C8354E16CD88}" type="slidenum">
              <a:rPr lang="es-CO" altLang="es-CO">
                <a:solidFill>
                  <a:prstClr val="black"/>
                </a:solidFill>
              </a:rPr>
              <a:pPr eaLnBrk="1" hangingPunct="1"/>
              <a:t>24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796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CO" altLang="es-CO"/>
              <a:t>TOTAL DE PROCESOS</a:t>
            </a:r>
          </a:p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09F2AF-5A7C-4112-94CD-C8354E16CD88}" type="slidenum">
              <a:rPr lang="es-CO" altLang="es-CO">
                <a:solidFill>
                  <a:prstClr val="black"/>
                </a:solidFill>
              </a:rPr>
              <a:pPr eaLnBrk="1" hangingPunct="1"/>
              <a:t>3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74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CO" altLang="es-CO"/>
              <a:t>TOTAL DE PROCESOS</a:t>
            </a:r>
          </a:p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09F2AF-5A7C-4112-94CD-C8354E16CD88}" type="slidenum">
              <a:rPr lang="es-CO" altLang="es-CO">
                <a:solidFill>
                  <a:prstClr val="black"/>
                </a:solidFill>
              </a:rPr>
              <a:pPr eaLnBrk="1" hangingPunct="1"/>
              <a:t>4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78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CO" altLang="es-CO"/>
              <a:t>TOTAL DE PROCESOS</a:t>
            </a:r>
          </a:p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09F2AF-5A7C-4112-94CD-C8354E16CD88}" type="slidenum">
              <a:rPr lang="es-CO" altLang="es-CO">
                <a:solidFill>
                  <a:prstClr val="black"/>
                </a:solidFill>
              </a:rPr>
              <a:pPr eaLnBrk="1" hangingPunct="1"/>
              <a:t>5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212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CO" altLang="es-CO"/>
              <a:t>TOTAL DE PROCESOS</a:t>
            </a:r>
          </a:p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09F2AF-5A7C-4112-94CD-C8354E16CD88}" type="slidenum">
              <a:rPr lang="es-CO" altLang="es-CO">
                <a:solidFill>
                  <a:prstClr val="black"/>
                </a:solidFill>
              </a:rPr>
              <a:pPr eaLnBrk="1" hangingPunct="1"/>
              <a:t>6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29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CO" altLang="es-CO"/>
              <a:t>TOTAL DE PROCESOS</a:t>
            </a:r>
          </a:p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09F2AF-5A7C-4112-94CD-C8354E16CD88}" type="slidenum">
              <a:rPr lang="es-CO" altLang="es-CO">
                <a:solidFill>
                  <a:prstClr val="black"/>
                </a:solidFill>
              </a:rPr>
              <a:pPr eaLnBrk="1" hangingPunct="1"/>
              <a:t>7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345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CO" altLang="es-CO"/>
              <a:t>TOTAL DE PROCESOS</a:t>
            </a:r>
          </a:p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09F2AF-5A7C-4112-94CD-C8354E16CD88}" type="slidenum">
              <a:rPr lang="es-CO" altLang="es-CO">
                <a:solidFill>
                  <a:prstClr val="black"/>
                </a:solidFill>
              </a:rPr>
              <a:pPr eaLnBrk="1" hangingPunct="1"/>
              <a:t>8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78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CO" altLang="es-CO"/>
              <a:t>TOTAL DE PROCESOS</a:t>
            </a:r>
          </a:p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09F2AF-5A7C-4112-94CD-C8354E16CD88}" type="slidenum">
              <a:rPr lang="es-CO" altLang="es-CO">
                <a:solidFill>
                  <a:prstClr val="black"/>
                </a:solidFill>
              </a:rPr>
              <a:pPr eaLnBrk="1" hangingPunct="1"/>
              <a:t>9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514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B73BAC-5322-4D01-9EC9-54E8E54D23C1}" type="slidenum">
              <a:rPr lang="es-ES" altLang="es-CO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068083833"/>
      </p:ext>
    </p:extLst>
  </p:cSld>
  <p:clrMapOvr>
    <a:masterClrMapping/>
  </p:clrMapOvr>
  <p:transition spd="slow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3F50A-D526-4CE0-8F4A-10F6370F3326}" type="slidenum">
              <a:rPr lang="es-ES" altLang="es-CO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721189978"/>
      </p:ext>
    </p:extLst>
  </p:cSld>
  <p:clrMapOvr>
    <a:masterClrMapping/>
  </p:clrMapOvr>
  <p:transition spd="slow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7AC7F4-916C-4437-9AA3-F4D8F00DB100}" type="slidenum">
              <a:rPr lang="es-ES" altLang="es-CO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651529769"/>
      </p:ext>
    </p:extLst>
  </p:cSld>
  <p:clrMapOvr>
    <a:masterClrMapping/>
  </p:clrMapOvr>
  <p:transition spd="slow">
    <p:strips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B73BAC-5322-4D01-9EC9-54E8E54D23C1}" type="slidenum">
              <a:rPr lang="es-ES" altLang="es-CO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02786135"/>
      </p:ext>
    </p:extLst>
  </p:cSld>
  <p:clrMapOvr>
    <a:masterClrMapping/>
  </p:clrMapOvr>
  <p:transition spd="slow">
    <p:strips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C694E8-3678-45C2-B53D-6C898CB67274}" type="slidenum">
              <a:rPr lang="es-ES" altLang="es-CO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4294734442"/>
      </p:ext>
    </p:extLst>
  </p:cSld>
  <p:clrMapOvr>
    <a:masterClrMapping/>
  </p:clrMapOvr>
  <p:transition spd="slow">
    <p:strips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798DD-2972-4AE0-89C5-21DA8CC0E3F2}" type="slidenum">
              <a:rPr lang="es-ES" altLang="es-CO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75066865"/>
      </p:ext>
    </p:extLst>
  </p:cSld>
  <p:clrMapOvr>
    <a:masterClrMapping/>
  </p:clrMapOvr>
  <p:transition spd="slow">
    <p:strips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17212-0756-4078-BDD5-398B84C14FB1}" type="slidenum">
              <a:rPr lang="es-ES" altLang="es-CO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992121147"/>
      </p:ext>
    </p:extLst>
  </p:cSld>
  <p:clrMapOvr>
    <a:masterClrMapping/>
  </p:clrMapOvr>
  <p:transition spd="slow">
    <p:strips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C56C5-D54E-4E65-A8F3-D8BE0DB6C2A4}" type="slidenum">
              <a:rPr lang="es-ES" altLang="es-CO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785782700"/>
      </p:ext>
    </p:extLst>
  </p:cSld>
  <p:clrMapOvr>
    <a:masterClrMapping/>
  </p:clrMapOvr>
  <p:transition spd="slow">
    <p:strips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3B643-DE55-4288-A707-5C58992AA653}" type="slidenum">
              <a:rPr lang="es-ES" altLang="es-CO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465481792"/>
      </p:ext>
    </p:extLst>
  </p:cSld>
  <p:clrMapOvr>
    <a:masterClrMapping/>
  </p:clrMapOvr>
  <p:transition spd="slow">
    <p:strips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5A6EA-AF1F-4F8C-9C5B-37F49939B728}" type="slidenum">
              <a:rPr lang="es-ES" altLang="es-CO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113674584"/>
      </p:ext>
    </p:extLst>
  </p:cSld>
  <p:clrMapOvr>
    <a:masterClrMapping/>
  </p:clrMapOvr>
  <p:transition spd="slow">
    <p:strips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65ADC6-95CD-4DC2-B6B9-C396EE215AF8}" type="slidenum">
              <a:rPr lang="es-ES" altLang="es-CO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611205171"/>
      </p:ext>
    </p:extLst>
  </p:cSld>
  <p:clrMapOvr>
    <a:masterClrMapping/>
  </p:clrMapOvr>
  <p:transition spd="slow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C694E8-3678-45C2-B53D-6C898CB67274}" type="slidenum">
              <a:rPr lang="es-ES" altLang="es-CO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983325511"/>
      </p:ext>
    </p:extLst>
  </p:cSld>
  <p:clrMapOvr>
    <a:masterClrMapping/>
  </p:clrMapOvr>
  <p:transition spd="slow">
    <p:strips dir="r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3DE5C-B055-472C-908D-C8884038BCF5}" type="slidenum">
              <a:rPr lang="es-ES" altLang="es-CO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656421288"/>
      </p:ext>
    </p:extLst>
  </p:cSld>
  <p:clrMapOvr>
    <a:masterClrMapping/>
  </p:clrMapOvr>
  <p:transition spd="slow">
    <p:strips dir="r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3F50A-D526-4CE0-8F4A-10F6370F3326}" type="slidenum">
              <a:rPr lang="es-ES" altLang="es-CO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37024240"/>
      </p:ext>
    </p:extLst>
  </p:cSld>
  <p:clrMapOvr>
    <a:masterClrMapping/>
  </p:clrMapOvr>
  <p:transition spd="slow">
    <p:strips dir="r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7AC7F4-916C-4437-9AA3-F4D8F00DB100}" type="slidenum">
              <a:rPr lang="es-ES" altLang="es-CO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300339375"/>
      </p:ext>
    </p:extLst>
  </p:cSld>
  <p:clrMapOvr>
    <a:masterClrMapping/>
  </p:clrMapOvr>
  <p:transition spd="slow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798DD-2972-4AE0-89C5-21DA8CC0E3F2}" type="slidenum">
              <a:rPr lang="es-ES" altLang="es-CO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770414048"/>
      </p:ext>
    </p:extLst>
  </p:cSld>
  <p:clrMapOvr>
    <a:masterClrMapping/>
  </p:clrMapOvr>
  <p:transition spd="slow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17212-0756-4078-BDD5-398B84C14FB1}" type="slidenum">
              <a:rPr lang="es-ES" altLang="es-CO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593922287"/>
      </p:ext>
    </p:extLst>
  </p:cSld>
  <p:clrMapOvr>
    <a:masterClrMapping/>
  </p:clrMapOvr>
  <p:transition spd="slow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C56C5-D54E-4E65-A8F3-D8BE0DB6C2A4}" type="slidenum">
              <a:rPr lang="es-ES" altLang="es-CO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4099325992"/>
      </p:ext>
    </p:extLst>
  </p:cSld>
  <p:clrMapOvr>
    <a:masterClrMapping/>
  </p:clrMapOvr>
  <p:transition spd="slow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3B643-DE55-4288-A707-5C58992AA653}" type="slidenum">
              <a:rPr lang="es-ES" altLang="es-CO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601192017"/>
      </p:ext>
    </p:extLst>
  </p:cSld>
  <p:clrMapOvr>
    <a:masterClrMapping/>
  </p:clrMapOvr>
  <p:transition spd="slow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5A6EA-AF1F-4F8C-9C5B-37F49939B728}" type="slidenum">
              <a:rPr lang="es-ES" altLang="es-CO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97224905"/>
      </p:ext>
    </p:extLst>
  </p:cSld>
  <p:clrMapOvr>
    <a:masterClrMapping/>
  </p:clrMapOvr>
  <p:transition spd="slow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65ADC6-95CD-4DC2-B6B9-C396EE215AF8}" type="slidenum">
              <a:rPr lang="es-ES" altLang="es-CO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219417116"/>
      </p:ext>
    </p:extLst>
  </p:cSld>
  <p:clrMapOvr>
    <a:masterClrMapping/>
  </p:clrMapOvr>
  <p:transition spd="slow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3DE5C-B055-472C-908D-C8884038BCF5}" type="slidenum">
              <a:rPr lang="es-ES" altLang="es-CO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919580294"/>
      </p:ext>
    </p:extLst>
  </p:cSld>
  <p:clrMapOvr>
    <a:masterClrMapping/>
  </p:clrMapOvr>
  <p:transition spd="slow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título del patrón</a:t>
            </a:r>
            <a:endParaRPr lang="es-CO" altLang="es-CO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texto del patrón</a:t>
            </a:r>
          </a:p>
          <a:p>
            <a:pPr lvl="1"/>
            <a:r>
              <a:rPr lang="es-ES" altLang="es-CO"/>
              <a:t>Segundo nivel</a:t>
            </a:r>
          </a:p>
          <a:p>
            <a:pPr lvl="2"/>
            <a:r>
              <a:rPr lang="es-ES" altLang="es-CO"/>
              <a:t>Tercer nivel</a:t>
            </a:r>
          </a:p>
          <a:p>
            <a:pPr lvl="3"/>
            <a:r>
              <a:rPr lang="es-ES" altLang="es-CO"/>
              <a:t>Cuarto nivel</a:t>
            </a:r>
          </a:p>
          <a:p>
            <a:pPr lvl="4"/>
            <a:r>
              <a:rPr lang="es-ES" altLang="es-CO"/>
              <a:t>Quinto nivel</a:t>
            </a:r>
            <a:endParaRPr lang="es-CO" alt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8F4ABD-B17D-4205-890A-A2929B9BCAF7}" type="slidenum">
              <a:rPr lang="es-ES" altLang="es-CO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CO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00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strips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título del patrón</a:t>
            </a:r>
            <a:endParaRPr lang="es-CO" altLang="es-CO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texto del patrón</a:t>
            </a:r>
          </a:p>
          <a:p>
            <a:pPr lvl="1"/>
            <a:r>
              <a:rPr lang="es-ES" altLang="es-CO"/>
              <a:t>Segundo nivel</a:t>
            </a:r>
          </a:p>
          <a:p>
            <a:pPr lvl="2"/>
            <a:r>
              <a:rPr lang="es-ES" altLang="es-CO"/>
              <a:t>Tercer nivel</a:t>
            </a:r>
          </a:p>
          <a:p>
            <a:pPr lvl="3"/>
            <a:r>
              <a:rPr lang="es-ES" altLang="es-CO"/>
              <a:t>Cuarto nivel</a:t>
            </a:r>
          </a:p>
          <a:p>
            <a:pPr lvl="4"/>
            <a:r>
              <a:rPr lang="es-ES" altLang="es-CO"/>
              <a:t>Quinto nivel</a:t>
            </a:r>
            <a:endParaRPr lang="es-CO" alt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8F4ABD-B17D-4205-890A-A2929B9BCAF7}" type="slidenum">
              <a:rPr lang="es-ES" altLang="es-CO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CO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13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strips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867210"/>
      </p:ext>
    </p:extLst>
  </p:cSld>
  <p:clrMapOvr>
    <a:masterClrMapping/>
  </p:clrMapOvr>
  <p:transition spd="slow" advTm="214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711624" y="1988840"/>
            <a:ext cx="72728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b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</a:br>
            <a: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  <a:t>    </a:t>
            </a:r>
            <a:endParaRPr lang="es-CO" sz="4400" b="1" dirty="0">
              <a:ln w="50800"/>
              <a:solidFill>
                <a:srgbClr val="1F497D">
                  <a:lumMod val="10000"/>
                </a:srgbClr>
              </a:solidFill>
              <a:latin typeface="Arial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178508"/>
              </p:ext>
            </p:extLst>
          </p:nvPr>
        </p:nvGraphicFramePr>
        <p:xfrm>
          <a:off x="1520982" y="474694"/>
          <a:ext cx="10266630" cy="5999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Worksheet" r:id="rId5" imgW="11801319" imgH="8763071" progId="Excel.Sheet.12">
                  <p:embed/>
                </p:oleObj>
              </mc:Choice>
              <mc:Fallback>
                <p:oleObj name="Worksheet" r:id="rId5" imgW="11801319" imgH="876307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0982" y="474694"/>
                        <a:ext cx="10266630" cy="5999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175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">
        <p:strips dir="rd"/>
      </p:transition>
    </mc:Choice>
    <mc:Fallback xmlns="">
      <p:transition spd="slow" advTm="101">
        <p:strips dir="rd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711624" y="1988840"/>
            <a:ext cx="72728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b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</a:br>
            <a: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  <a:t>    </a:t>
            </a:r>
            <a:endParaRPr lang="es-CO" sz="4400" b="1" dirty="0">
              <a:ln w="50800"/>
              <a:solidFill>
                <a:srgbClr val="1F497D">
                  <a:lumMod val="10000"/>
                </a:srgbClr>
              </a:solidFill>
              <a:latin typeface="Arial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816578"/>
              </p:ext>
            </p:extLst>
          </p:nvPr>
        </p:nvGraphicFramePr>
        <p:xfrm>
          <a:off x="1539089" y="447534"/>
          <a:ext cx="10203256" cy="6047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Worksheet" r:id="rId5" imgW="11801319" imgH="8763071" progId="Excel.Sheet.12">
                  <p:embed/>
                </p:oleObj>
              </mc:Choice>
              <mc:Fallback>
                <p:oleObj name="Worksheet" r:id="rId5" imgW="11801319" imgH="876307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39089" y="447534"/>
                        <a:ext cx="10203256" cy="60478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847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">
        <p:strips dir="rd"/>
      </p:transition>
    </mc:Choice>
    <mc:Fallback xmlns="">
      <p:transition spd="slow" advTm="101">
        <p:strips dir="rd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711624" y="1988840"/>
            <a:ext cx="72728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b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</a:br>
            <a: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  <a:t>    </a:t>
            </a:r>
            <a:endParaRPr lang="es-CO" sz="4400" b="1" dirty="0">
              <a:ln w="50800"/>
              <a:solidFill>
                <a:srgbClr val="1F497D">
                  <a:lumMod val="10000"/>
                </a:srgbClr>
              </a:solidFill>
              <a:latin typeface="Arial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3733869"/>
              </p:ext>
            </p:extLst>
          </p:nvPr>
        </p:nvGraphicFramePr>
        <p:xfrm>
          <a:off x="1548143" y="483748"/>
          <a:ext cx="10293790" cy="6022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Worksheet" r:id="rId5" imgW="11801319" imgH="8782192" progId="Excel.Sheet.12">
                  <p:embed/>
                </p:oleObj>
              </mc:Choice>
              <mc:Fallback>
                <p:oleObj name="Worksheet" r:id="rId5" imgW="11801319" imgH="878219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48143" y="483748"/>
                        <a:ext cx="10293790" cy="6022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608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">
        <p:strips dir="rd"/>
      </p:transition>
    </mc:Choice>
    <mc:Fallback xmlns="">
      <p:transition spd="slow" advTm="51">
        <p:strips dir="rd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711624" y="1988840"/>
            <a:ext cx="72728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b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</a:br>
            <a: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  <a:t>    </a:t>
            </a:r>
            <a:endParaRPr lang="es-CO" sz="4400" b="1" dirty="0">
              <a:ln w="50800"/>
              <a:solidFill>
                <a:srgbClr val="1F497D">
                  <a:lumMod val="10000"/>
                </a:srgbClr>
              </a:solidFill>
              <a:latin typeface="Arial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2592270"/>
              </p:ext>
            </p:extLst>
          </p:nvPr>
        </p:nvGraphicFramePr>
        <p:xfrm>
          <a:off x="1493822" y="443620"/>
          <a:ext cx="10248523" cy="610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Worksheet" r:id="rId5" imgW="11801319" imgH="8800930" progId="Excel.Sheet.12">
                  <p:embed/>
                </p:oleObj>
              </mc:Choice>
              <mc:Fallback>
                <p:oleObj name="Worksheet" r:id="rId5" imgW="11801319" imgH="88009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93822" y="443620"/>
                        <a:ext cx="10248523" cy="6104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12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">
        <p:strips dir="rd"/>
      </p:transition>
    </mc:Choice>
    <mc:Fallback xmlns="">
      <p:transition spd="slow" advTm="51">
        <p:strips dir="rd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711624" y="1988840"/>
            <a:ext cx="72728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b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</a:br>
            <a: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  <a:t>    </a:t>
            </a:r>
            <a:endParaRPr lang="es-CO" sz="4400" b="1" dirty="0">
              <a:ln w="50800"/>
              <a:solidFill>
                <a:srgbClr val="1F497D">
                  <a:lumMod val="10000"/>
                </a:srgbClr>
              </a:solidFill>
              <a:latin typeface="Arial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1640029"/>
              </p:ext>
            </p:extLst>
          </p:nvPr>
        </p:nvGraphicFramePr>
        <p:xfrm>
          <a:off x="1530036" y="461728"/>
          <a:ext cx="10167041" cy="6074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Worksheet" r:id="rId5" imgW="11801319" imgH="8791752" progId="Excel.Sheet.12">
                  <p:embed/>
                </p:oleObj>
              </mc:Choice>
              <mc:Fallback>
                <p:oleObj name="Worksheet" r:id="rId5" imgW="11801319" imgH="879175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30036" y="461728"/>
                        <a:ext cx="10167041" cy="6074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269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">
        <p:strips dir="rd"/>
      </p:transition>
    </mc:Choice>
    <mc:Fallback xmlns="">
      <p:transition spd="slow" advTm="51">
        <p:strips dir="rd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711624" y="1988840"/>
            <a:ext cx="72728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b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</a:br>
            <a: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  <a:t>    </a:t>
            </a:r>
            <a:endParaRPr lang="es-CO" sz="4400" b="1" dirty="0">
              <a:ln w="50800"/>
              <a:solidFill>
                <a:srgbClr val="1F497D">
                  <a:lumMod val="10000"/>
                </a:srgbClr>
              </a:solidFill>
              <a:latin typeface="Arial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995363" y="-5067300"/>
          <a:ext cx="4869995" cy="45259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3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91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33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34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56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85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31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62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187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859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050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540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37091">
                <a:tc gridSpan="14"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PROCESOS JUDICIALES VIGENTES A 31 DE AGOSTO DE 2016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637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ID EKOGUI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CÃDIGO ÃNICO DEL PROCESO INICIAL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NOMBRE DEL DESPACHO ACTUAL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FECHA DE ADMISION DE LA DEMANDA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u="none" strike="noStrike">
                          <a:effectLst/>
                        </a:rPr>
                        <a:t>ACCION 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CALIDAD QUE ACTUA LA ENTIDAD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NOMBRE CONTRAPARTES NATURALES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PRETENSION  INICIAL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PRETENSION  IINDEXADA 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NOMBRE ACTAUL DEL ABOGADO DEL AENTIDAD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VALOR DE  LA PROVIOSON CONTABLE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SITUACION PROCESAL ACTUAL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ESTADO DEL PROCESO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CALIRIFACION DEL RIESGO PROCESAL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135191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11001031500020050129100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DESPACHO SECR ETARIA GENERAL DEL CONSEJO DE ESTADO DE BOGOTA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10/03/2006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Control por via de excepcion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19358668   GAVIRIA PE?A RICARDO ALFREDO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6773240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10497979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AGUILERA VIRVIESCAS GLADIS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135192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25000232600020020245200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JUZGADO 32 ADMINISTRATIVO DE BOGOTA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23/01/2002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Reparacion Directa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19052417   Cano Caballero Delio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40170000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79340898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CASTRO MEJIA JOSE LAUREANO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PRUEBAS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016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135198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25000232600020070036101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DESPACHO DE LA SALA CONTENCIOSO ADMINISTRATIVA SECCION TERCERA DEL CONSEJO DE ESTADO DE BOGOTA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15/11/2007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Reparacion Directa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8901005776   AEROVIAS DEL CONTINENTE AMERICANO S.A. -AVIANCA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5631289476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8094941450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OLAYA TOVAR CLAUDIA NANCY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016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135204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25000232500020060127602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DESPACHO DE LA SALA CONTENCIOSO ADMINISTRATIVA SECCION TERCERA DEL CONSEJO DE ESTADO DE BOGOTA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17/10/2013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Nulidad y restablecimiento del derecho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pt-BR" sz="300" u="none" strike="noStrike">
                          <a:effectLst/>
                        </a:rPr>
                        <a:t>79467868 GOMEZ  GERARDO ALFONSO - 79505550 AGUILAR NOVA WILLIAM - 79378517 GUERRERO CASTAÃEDA GUILLERMO</a:t>
                      </a:r>
                      <a:endParaRPr lang="pt-BR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12000000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13992592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MARTINEZ RAMIREZ OSCAR EDUARDO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INICIO Y FIJACION DEL LITIGIO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013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135211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76001233100020070119900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DESPACHO SIN SECCIONES DEL TRIBUNAL ADMINISTRATIVO DE VALLE DEL CAUCA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05/10/2007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Controversias Contractuales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815002760   AEROCALI S.A.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295447209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426716950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ORTIZ IMITOLA MABEL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ALTO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135212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25000232600020050082701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CONSEJO DE ESTADO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28/04/2005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Controversias Contractuales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7523673   DUQUE RUIZ HERNAN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1460889554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2347071838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ZAPATA VALENCIA LUZ ELENA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135213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50001333100620090000300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JUZGADO 5 ADMINISTRATIVO DE VILLAVICENCIO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27/01/2009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Nulidad y restablecimiento del derecho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17339540   Guzman Virguez  Orlando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10500000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13867228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ARENAS LIZARAZO MANUEL RICARDO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PRESENTACION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ALTO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135218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13001230000020091171100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TRIBUNAL ADMINISTRATIVO DE BOLIVAR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04/07/1995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Reparacion Directa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4666   Beltran Medina Angel Maria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600000000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2657695327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ARENAS LIZARAZO MANUEL RICARDO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135222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50001233100020013051400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TRIBUNAL ADMINISTRATIVO DE META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27/11/2001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Reparacion Directa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it-IT" sz="300" u="none" strike="noStrike">
                          <a:effectLst/>
                        </a:rPr>
                        <a:t>18203870   Uribe Medina Sergio Dario</a:t>
                      </a:r>
                      <a:endParaRPr lang="it-IT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145000000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289646922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ARENAS LIZARAZO MANUEL RICARDO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135225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05001233100020060314500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CONSEJO DE ESTADO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18/05/2008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Reparacion Directa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41467   AMEX AIR INTERNACIONAL INC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1820000000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2476668411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ARENAS LIZARAZO MANUEL RICARDO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ALTO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135226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11001333100220060004500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JUZGADO 2 ADMINISTRATIVO DE BOGOTA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04/06/2007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Nulidad y restablecimiento del derecho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8920017252   AEROLINEAS LLANERAS - ARALL LTDA.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122400000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176996626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ARENAS LIZARAZO MANUEL RICARDO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ALTO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135227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25000232600020050145900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JUZGADO 1 PROMISCUO MUNICIPAL DE FOMEQUE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17/08/2005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Reparacion Directa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8915000159   BANCO DEL ESTADO S.A.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1105194000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1760450868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ARENAS LIZARAZO MANUEL RICARDO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ALTO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135229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54001333100120080023400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JUZGADO 1 ADMINISTRATIVO DE CUCUTA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17/02/2009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Controversias Contractuales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8002166640   UNIMEDICA LTDA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225490000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295330032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ARENAS LIZARAZO MANUEL RICARDO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ALTO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2016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135230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54001233100020040099200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DESPACHO SIN SECCIONES DEL TRIBUNAL ADMINISTRATIVO DE NORTE DE SANTANDER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08/05/2008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Nulidad y restablecimiento del derecho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8249064   Zapata Conteras Mario Alfonso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80000000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108864546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ARENAS LIZARAZO MANUEL RICARDO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ALTO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2016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135235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25000232500020000445801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DESPACHO DE LA SALA CONTENCIOSO ADMINISTRATIVA SECCION SEGUNDA DEL CONSEJO DE ESTADO DE BOGOTA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28/07/2000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Nulidad y restablecimiento del derecho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pt-BR" sz="300" u="none" strike="noStrike">
                          <a:effectLst/>
                        </a:rPr>
                        <a:t>19382242   ESPITIA CRUZ JESUS ALIRIO</a:t>
                      </a:r>
                      <a:endParaRPr lang="pt-BR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7000000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15255710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OLAYA TOVAR CLAUDIA NANCY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PRESENTACION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5013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135248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47001333100320090019000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JUZGADO 3 ADMINISTRATIVO DE SANTA MARTA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05/05/2009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Proteccion de los Derechos e Intereses Colectivos (Accion Popular)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10884543 Torregrosa Diazgranados Luis Carlos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4970000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6455377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ARENAS LIZARAZO MANUEL RICARDO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135252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25000232600020040043101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DESPACHO DE LA SALA PLENA DEL CONSEJO DE ESTADO DE BOGOTA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03/06/2004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Nulidad y restablecimiento del derecho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8901002488   CASTRO TCHERASSI S.A.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407406807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680607797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BURBANO DUQUE LUZ ANGELA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135260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25000232600020060125501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CONSEJO DE ESTADO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04/12/2006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Reparacion Directa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8600095263   INTERCONTINENTAL DE AVIACION S.A.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829554000000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1254184560209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BURBANO DUQUE LUZ ANGELA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 dirty="0">
                          <a:effectLst/>
                        </a:rPr>
                        <a:t>MEDIO BAJO</a:t>
                      </a:r>
                      <a:endParaRPr lang="es-CO" sz="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8" name="AutoShape 263"/>
          <p:cNvSpPr>
            <a:spLocks noChangeAspect="1" noChangeArrowheads="1"/>
          </p:cNvSpPr>
          <p:nvPr/>
        </p:nvSpPr>
        <p:spPr bwMode="auto">
          <a:xfrm>
            <a:off x="995363" y="11515725"/>
            <a:ext cx="1020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CO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9325745"/>
              </p:ext>
            </p:extLst>
          </p:nvPr>
        </p:nvGraphicFramePr>
        <p:xfrm>
          <a:off x="1530036" y="488887"/>
          <a:ext cx="10157988" cy="597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Worksheet" r:id="rId5" imgW="11801319" imgH="8715269" progId="Excel.Sheet.12">
                  <p:embed/>
                </p:oleObj>
              </mc:Choice>
              <mc:Fallback>
                <p:oleObj name="Worksheet" r:id="rId5" imgW="11801319" imgH="871526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30036" y="488887"/>
                        <a:ext cx="10157988" cy="597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83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">
        <p:strips dir="rd"/>
      </p:transition>
    </mc:Choice>
    <mc:Fallback xmlns="">
      <p:transition spd="slow" advTm="523">
        <p:strips dir="rd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711624" y="1988840"/>
            <a:ext cx="72728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b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</a:br>
            <a: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  <a:t>    </a:t>
            </a:r>
            <a:endParaRPr lang="es-CO" sz="4400" b="1" dirty="0">
              <a:ln w="50800"/>
              <a:solidFill>
                <a:srgbClr val="1F497D">
                  <a:lumMod val="10000"/>
                </a:srgbClr>
              </a:solidFill>
              <a:latin typeface="Arial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5667549"/>
              </p:ext>
            </p:extLst>
          </p:nvPr>
        </p:nvGraphicFramePr>
        <p:xfrm>
          <a:off x="1530035" y="492801"/>
          <a:ext cx="10203255" cy="5939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" name="Worksheet" r:id="rId5" imgW="11801319" imgH="8724829" progId="Excel.Sheet.12">
                  <p:embed/>
                </p:oleObj>
              </mc:Choice>
              <mc:Fallback>
                <p:oleObj name="Worksheet" r:id="rId5" imgW="11801319" imgH="872482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30035" y="492801"/>
                        <a:ext cx="10203255" cy="5939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601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">
        <p:strips dir="rd"/>
      </p:transition>
    </mc:Choice>
    <mc:Fallback xmlns="">
      <p:transition spd="slow" advTm="51">
        <p:strips dir="rd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711624" y="1988840"/>
            <a:ext cx="72728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b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</a:br>
            <a: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  <a:t>    </a:t>
            </a:r>
            <a:endParaRPr lang="es-CO" sz="4400" b="1" dirty="0">
              <a:ln w="50800"/>
              <a:solidFill>
                <a:srgbClr val="1F497D">
                  <a:lumMod val="10000"/>
                </a:srgbClr>
              </a:solidFill>
              <a:latin typeface="Arial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56129"/>
              </p:ext>
            </p:extLst>
          </p:nvPr>
        </p:nvGraphicFramePr>
        <p:xfrm>
          <a:off x="1539089" y="474695"/>
          <a:ext cx="10194202" cy="5754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name="Worksheet" r:id="rId5" imgW="11801319" imgH="8696148" progId="Excel.Sheet.12">
                  <p:embed/>
                </p:oleObj>
              </mc:Choice>
              <mc:Fallback>
                <p:oleObj name="Worksheet" r:id="rId5" imgW="11801319" imgH="869614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39089" y="474695"/>
                        <a:ext cx="10194202" cy="5754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700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">
        <p:strips dir="rd"/>
      </p:transition>
    </mc:Choice>
    <mc:Fallback xmlns="">
      <p:transition spd="slow" advTm="51">
        <p:strips dir="rd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711624" y="1988840"/>
            <a:ext cx="72728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b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</a:br>
            <a: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  <a:t>    </a:t>
            </a:r>
            <a:endParaRPr lang="es-CO" sz="4400" b="1" dirty="0">
              <a:ln w="50800"/>
              <a:solidFill>
                <a:srgbClr val="1F497D">
                  <a:lumMod val="10000"/>
                </a:srgbClr>
              </a:solidFill>
              <a:latin typeface="Arial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995363" y="-5067300"/>
          <a:ext cx="4869995" cy="45259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3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91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33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34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56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85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31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62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187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859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050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540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37091">
                <a:tc gridSpan="14"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PROCESOS JUDICIALES VIGENTES A 31 DE AGOSTO DE 2016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637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ID EKOGUI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CÃDIGO ÃNICO DEL PROCESO INICIAL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NOMBRE DEL DESPACHO ACTUAL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FECHA DE ADMISION DE LA DEMANDA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u="none" strike="noStrike">
                          <a:effectLst/>
                        </a:rPr>
                        <a:t>ACCION 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CALIDAD QUE ACTUA LA ENTIDAD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NOMBRE CONTRAPARTES NATURALES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PRETENSION  INICIAL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PRETENSION  IINDEXADA 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NOMBRE ACTAUL DEL ABOGADO DEL AENTIDAD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VALOR DE  LA PROVIOSON CONTABLE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SITUACION PROCESAL ACTUAL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ESTADO DEL PROCESO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CALIRIFACION DEL RIESGO PROCESAL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135191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11001031500020050129100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DESPACHO SECR ETARIA GENERAL DEL CONSEJO DE ESTADO DE BOGOTA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10/03/2006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Control por via de excepcion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19358668   GAVIRIA PE?A RICARDO ALFREDO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6773240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10497979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AGUILERA VIRVIESCAS GLADIS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135192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25000232600020020245200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JUZGADO 32 ADMINISTRATIVO DE BOGOTA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23/01/2002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Reparacion Directa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19052417   Cano Caballero Delio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40170000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79340898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CASTRO MEJIA JOSE LAUREANO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PRUEBAS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016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135198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25000232600020070036101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DESPACHO DE LA SALA CONTENCIOSO ADMINISTRATIVA SECCION TERCERA DEL CONSEJO DE ESTADO DE BOGOTA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15/11/2007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Reparacion Directa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8901005776   AEROVIAS DEL CONTINENTE AMERICANO S.A. -AVIANCA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5631289476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8094941450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OLAYA TOVAR CLAUDIA NANCY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016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135204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25000232500020060127602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DESPACHO DE LA SALA CONTENCIOSO ADMINISTRATIVA SECCION TERCERA DEL CONSEJO DE ESTADO DE BOGOTA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17/10/2013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Nulidad y restablecimiento del derecho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pt-BR" sz="300" u="none" strike="noStrike">
                          <a:effectLst/>
                        </a:rPr>
                        <a:t>79467868 GOMEZ  GERARDO ALFONSO - 79505550 AGUILAR NOVA WILLIAM - 79378517 GUERRERO CASTAÃEDA GUILLERMO</a:t>
                      </a:r>
                      <a:endParaRPr lang="pt-BR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12000000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13992592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MARTINEZ RAMIREZ OSCAR EDUARDO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INICIO Y FIJACION DEL LITIGIO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013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135211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76001233100020070119900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DESPACHO SIN SECCIONES DEL TRIBUNAL ADMINISTRATIVO DE VALLE DEL CAUCA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05/10/2007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Controversias Contractuales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815002760   AEROCALI S.A.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295447209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426716950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ORTIZ IMITOLA MABEL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ALTO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135212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25000232600020050082701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CONSEJO DE ESTADO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28/04/2005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Controversias Contractuales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7523673   DUQUE RUIZ HERNAN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1460889554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2347071838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ZAPATA VALENCIA LUZ ELENA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135213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50001333100620090000300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JUZGADO 5 ADMINISTRATIVO DE VILLAVICENCIO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27/01/2009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Nulidad y restablecimiento del derecho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17339540   Guzman Virguez  Orlando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10500000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13867228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ARENAS LIZARAZO MANUEL RICARDO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PRESENTACION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ALTO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135218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13001230000020091171100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TRIBUNAL ADMINISTRATIVO DE BOLIVAR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04/07/1995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Reparacion Directa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4666   Beltran Medina Angel Maria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600000000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2657695327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ARENAS LIZARAZO MANUEL RICARDO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135222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50001233100020013051400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TRIBUNAL ADMINISTRATIVO DE META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27/11/2001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Reparacion Directa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it-IT" sz="300" u="none" strike="noStrike">
                          <a:effectLst/>
                        </a:rPr>
                        <a:t>18203870   Uribe Medina Sergio Dario</a:t>
                      </a:r>
                      <a:endParaRPr lang="it-IT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145000000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289646922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ARENAS LIZARAZO MANUEL RICARDO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135225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05001233100020060314500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CONSEJO DE ESTADO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18/05/2008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Reparacion Directa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41467   AMEX AIR INTERNACIONAL INC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1820000000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2476668411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ARENAS LIZARAZO MANUEL RICARDO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ALTO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135226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11001333100220060004500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JUZGADO 2 ADMINISTRATIVO DE BOGOTA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04/06/2007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Nulidad y restablecimiento del derecho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8920017252   AEROLINEAS LLANERAS - ARALL LTDA.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122400000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176996626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ARENAS LIZARAZO MANUEL RICARDO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ALTO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135227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25000232600020050145900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JUZGADO 1 PROMISCUO MUNICIPAL DE FOMEQUE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17/08/2005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Reparacion Directa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8915000159   BANCO DEL ESTADO S.A.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1105194000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1760450868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ARENAS LIZARAZO MANUEL RICARDO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ALTO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135229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54001333100120080023400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JUZGADO 1 ADMINISTRATIVO DE CUCUTA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17/02/2009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Controversias Contractuales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8002166640   UNIMEDICA LTDA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225490000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295330032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ARENAS LIZARAZO MANUEL RICARDO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ALTO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2016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135230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54001233100020040099200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DESPACHO SIN SECCIONES DEL TRIBUNAL ADMINISTRATIVO DE NORTE DE SANTANDER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08/05/2008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Nulidad y restablecimiento del derecho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8249064   Zapata Conteras Mario Alfonso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80000000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108864546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ARENAS LIZARAZO MANUEL RICARDO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ALTO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2016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135235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25000232500020000445801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DESPACHO DE LA SALA CONTENCIOSO ADMINISTRATIVA SECCION SEGUNDA DEL CONSEJO DE ESTADO DE BOGOTA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28/07/2000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Nulidad y restablecimiento del derecho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pt-BR" sz="300" u="none" strike="noStrike">
                          <a:effectLst/>
                        </a:rPr>
                        <a:t>19382242   ESPITIA CRUZ JESUS ALIRIO</a:t>
                      </a:r>
                      <a:endParaRPr lang="pt-BR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7000000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15255710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OLAYA TOVAR CLAUDIA NANCY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PRESENTACION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5013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135248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47001333100320090019000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JUZGADO 3 ADMINISTRATIVO DE SANTA MARTA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05/05/2009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Proteccion de los Derechos e Intereses Colectivos (Accion Popular)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10884543 Torregrosa Diazgranados Luis Carlos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4970000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6455377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ARENAS LIZARAZO MANUEL RICARDO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135252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25000232600020040043101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DESPACHO DE LA SALA PLENA DEL CONSEJO DE ESTADO DE BOGOTA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03/06/2004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Nulidad y restablecimiento del derecho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8901002488   CASTRO TCHERASSI S.A.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407406807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680607797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BURBANO DUQUE LUZ ANGELA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135260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25000232600020060125501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CONSEJO DE ESTADO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04/12/2006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Reparacion Directa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8600095263   INTERCONTINENTAL DE AVIACION S.A.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829554000000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1254184560209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BURBANO DUQUE LUZ ANGELA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 dirty="0">
                          <a:effectLst/>
                        </a:rPr>
                        <a:t>MEDIO BAJO</a:t>
                      </a:r>
                      <a:endParaRPr lang="es-CO" sz="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8" name="AutoShape 263"/>
          <p:cNvSpPr>
            <a:spLocks noChangeAspect="1" noChangeArrowheads="1"/>
          </p:cNvSpPr>
          <p:nvPr/>
        </p:nvSpPr>
        <p:spPr bwMode="auto">
          <a:xfrm>
            <a:off x="995363" y="11515725"/>
            <a:ext cx="1020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CO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0505839"/>
              </p:ext>
            </p:extLst>
          </p:nvPr>
        </p:nvGraphicFramePr>
        <p:xfrm>
          <a:off x="1520983" y="470780"/>
          <a:ext cx="10293790" cy="5920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4" name="Worksheet" r:id="rId5" imgW="11801319" imgH="8829611" progId="Excel.Sheet.12">
                  <p:embed/>
                </p:oleObj>
              </mc:Choice>
              <mc:Fallback>
                <p:oleObj name="Worksheet" r:id="rId5" imgW="11801319" imgH="882961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0983" y="470780"/>
                        <a:ext cx="10293790" cy="5920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844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">
        <p:strips dir="rd"/>
      </p:transition>
    </mc:Choice>
    <mc:Fallback xmlns="">
      <p:transition spd="slow" advTm="523">
        <p:strips dir="rd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711624" y="1988840"/>
            <a:ext cx="72728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b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</a:br>
            <a: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  <a:t>    </a:t>
            </a:r>
            <a:endParaRPr lang="es-CO" sz="4400" b="1" dirty="0">
              <a:ln w="50800"/>
              <a:solidFill>
                <a:srgbClr val="1F497D">
                  <a:lumMod val="10000"/>
                </a:srgbClr>
              </a:solidFill>
              <a:latin typeface="Arial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4165021"/>
              </p:ext>
            </p:extLst>
          </p:nvPr>
        </p:nvGraphicFramePr>
        <p:xfrm>
          <a:off x="1520982" y="474695"/>
          <a:ext cx="10230416" cy="5968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9" name="Worksheet" r:id="rId5" imgW="11801319" imgH="8829611" progId="Excel.Sheet.12">
                  <p:embed/>
                </p:oleObj>
              </mc:Choice>
              <mc:Fallback>
                <p:oleObj name="Worksheet" r:id="rId5" imgW="11801319" imgH="882961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0982" y="474695"/>
                        <a:ext cx="10230416" cy="5968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4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">
        <p:strips dir="rd"/>
      </p:transition>
    </mc:Choice>
    <mc:Fallback xmlns="">
      <p:transition spd="slow" advTm="51">
        <p:strips dir="rd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 descr="C:\Users\20686323\AppData\Local\Microsoft\Windows\INetCacheContent.Word\images.jpg"/>
          <p:cNvPicPr/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27" t="6549" r="1958" b="1689"/>
          <a:stretch/>
        </p:blipFill>
        <p:spPr bwMode="auto">
          <a:xfrm>
            <a:off x="4572000" y="1114096"/>
            <a:ext cx="4869775" cy="5743903"/>
          </a:xfrm>
          <a:prstGeom prst="rect">
            <a:avLst/>
          </a:prstGeom>
          <a:solidFill>
            <a:srgbClr val="FCFCFC"/>
          </a:solidFill>
          <a:ln>
            <a:noFill/>
          </a:ln>
          <a:effectLst>
            <a:softEdge rad="112500"/>
          </a:effectLst>
        </p:spPr>
      </p:pic>
      <p:sp>
        <p:nvSpPr>
          <p:cNvPr id="7" name="6 Rectángulo"/>
          <p:cNvSpPr/>
          <p:nvPr/>
        </p:nvSpPr>
        <p:spPr>
          <a:xfrm>
            <a:off x="2711624" y="1988840"/>
            <a:ext cx="72728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b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</a:br>
            <a: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  <a:t>    </a:t>
            </a:r>
            <a:endParaRPr lang="es-CO" sz="4400" b="1" dirty="0">
              <a:ln w="50800"/>
              <a:solidFill>
                <a:srgbClr val="1F497D">
                  <a:lumMod val="10000"/>
                </a:srgbClr>
              </a:solidFill>
              <a:latin typeface="Arial" charset="0"/>
            </a:endParaRPr>
          </a:p>
        </p:txBody>
      </p:sp>
      <p:sp>
        <p:nvSpPr>
          <p:cNvPr id="4" name="AutoShape 8" descr="Resultado de imagen para simbolo de justicia dibujo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0" name="CuadroTexto 9"/>
          <p:cNvSpPr txBox="1"/>
          <p:nvPr/>
        </p:nvSpPr>
        <p:spPr>
          <a:xfrm>
            <a:off x="6722772" y="29750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O" dirty="0"/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 bwMode="auto">
          <a:xfrm>
            <a:off x="6249938" y="4737426"/>
            <a:ext cx="4319448" cy="410437"/>
            <a:chOff x="2938" y="2985"/>
            <a:chExt cx="3528" cy="429"/>
          </a:xfrm>
        </p:grpSpPr>
        <p:sp>
          <p:nvSpPr>
            <p:cNvPr id="19" name="AutoShape 16"/>
            <p:cNvSpPr>
              <a:spLocks noChangeAspect="1" noChangeArrowheads="1" noTextEdit="1"/>
            </p:cNvSpPr>
            <p:nvPr/>
          </p:nvSpPr>
          <p:spPr bwMode="auto">
            <a:xfrm>
              <a:off x="2938" y="2985"/>
              <a:ext cx="3528" cy="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5482" y="3105"/>
              <a:ext cx="63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s-CO" altLang="es-C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7" name="Rectángulo 26"/>
          <p:cNvSpPr/>
          <p:nvPr/>
        </p:nvSpPr>
        <p:spPr>
          <a:xfrm>
            <a:off x="1974685" y="2652032"/>
            <a:ext cx="8242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OFICINA </a:t>
            </a:r>
            <a:r>
              <a:rPr lang="es-ES" sz="5400" b="1" cap="none" spc="0" dirty="0">
                <a:ln w="0"/>
                <a:solidFill>
                  <a:schemeClr val="accent1">
                    <a:lumMod val="75000"/>
                  </a:schemeClr>
                </a:solidFill>
              </a:rPr>
              <a:t>ASESORA</a:t>
            </a:r>
            <a:r>
              <a:rPr lang="es-ES" sz="54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JURIDICA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1463970" y="3976326"/>
            <a:ext cx="92640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PROCESOS</a:t>
            </a:r>
            <a:r>
              <a:rPr lang="es-ES" sz="54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 JUDICIALES ACTIVOS</a:t>
            </a:r>
            <a:endParaRPr lang="es-CO" sz="5400" b="1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3458900" y="5594907"/>
            <a:ext cx="52742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0"/>
                <a:solidFill>
                  <a:schemeClr val="accent1">
                    <a:lumMod val="75000"/>
                  </a:schemeClr>
                </a:solidFill>
              </a:rPr>
              <a:t>31 JULIO  DE 2017</a:t>
            </a:r>
            <a:endParaRPr lang="es-CO" sz="5400" b="1" cap="none" spc="0" dirty="0">
              <a:ln w="0"/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5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">
        <p:strips dir="rd"/>
      </p:transition>
    </mc:Choice>
    <mc:Fallback xmlns="">
      <p:transition spd="slow" advTm="101">
        <p:strips dir="rd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711624" y="1988840"/>
            <a:ext cx="72728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b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</a:br>
            <a: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  <a:t>    </a:t>
            </a:r>
            <a:endParaRPr lang="es-CO" sz="4400" b="1" dirty="0">
              <a:ln w="50800"/>
              <a:solidFill>
                <a:srgbClr val="1F497D">
                  <a:lumMod val="10000"/>
                </a:srgbClr>
              </a:solidFill>
              <a:latin typeface="Arial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8263066"/>
              </p:ext>
            </p:extLst>
          </p:nvPr>
        </p:nvGraphicFramePr>
        <p:xfrm>
          <a:off x="1493822" y="492801"/>
          <a:ext cx="10320950" cy="5960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3" name="Worksheet" r:id="rId5" imgW="11801319" imgH="8839172" progId="Excel.Sheet.12">
                  <p:embed/>
                </p:oleObj>
              </mc:Choice>
              <mc:Fallback>
                <p:oleObj name="Worksheet" r:id="rId5" imgW="11801319" imgH="883917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93822" y="492801"/>
                        <a:ext cx="10320950" cy="5960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518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">
        <p:strips dir="rd"/>
      </p:transition>
    </mc:Choice>
    <mc:Fallback xmlns="">
      <p:transition spd="slow" advTm="51">
        <p:strips dir="rd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711624" y="1988840"/>
            <a:ext cx="72728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b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</a:br>
            <a: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  <a:t>    </a:t>
            </a:r>
            <a:endParaRPr lang="es-CO" sz="4400" b="1" dirty="0">
              <a:ln w="50800"/>
              <a:solidFill>
                <a:srgbClr val="1F497D">
                  <a:lumMod val="10000"/>
                </a:srgbClr>
              </a:solidFill>
              <a:latin typeface="Arial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369188"/>
              </p:ext>
            </p:extLst>
          </p:nvPr>
        </p:nvGraphicFramePr>
        <p:xfrm>
          <a:off x="1539090" y="497942"/>
          <a:ext cx="10212308" cy="5913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6" name="Worksheet" r:id="rId5" imgW="11801319" imgH="8839172" progId="Excel.Sheet.12">
                  <p:embed/>
                </p:oleObj>
              </mc:Choice>
              <mc:Fallback>
                <p:oleObj name="Worksheet" r:id="rId5" imgW="11801319" imgH="883917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39090" y="497942"/>
                        <a:ext cx="10212308" cy="5913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742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">
        <p:strips dir="rd"/>
      </p:transition>
    </mc:Choice>
    <mc:Fallback xmlns="">
      <p:transition spd="slow" advTm="51">
        <p:strips dir="rd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711624" y="1988840"/>
            <a:ext cx="72728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b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</a:br>
            <a: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  <a:t>    </a:t>
            </a:r>
            <a:endParaRPr lang="es-CO" sz="4400" b="1" dirty="0">
              <a:ln w="50800"/>
              <a:solidFill>
                <a:srgbClr val="1F497D">
                  <a:lumMod val="10000"/>
                </a:srgbClr>
              </a:solidFill>
              <a:latin typeface="Arial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995363" y="-5067300"/>
          <a:ext cx="4869995" cy="45259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3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91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33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34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56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85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31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62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187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859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050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540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37091">
                <a:tc gridSpan="14"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PROCESOS JUDICIALES VIGENTES A 31 DE AGOSTO DE 2016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637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ID EKOGUI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CÃDIGO ÃNICO DEL PROCESO INICIAL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NOMBRE DEL DESPACHO ACTUAL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FECHA DE ADMISION DE LA DEMANDA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u="none" strike="noStrike">
                          <a:effectLst/>
                        </a:rPr>
                        <a:t>ACCION 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CALIDAD QUE ACTUA LA ENTIDAD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NOMBRE CONTRAPARTES NATURALES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PRETENSION  INICIAL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PRETENSION  IINDEXADA 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NOMBRE ACTAUL DEL ABOGADO DEL AENTIDAD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VALOR DE  LA PROVIOSON CONTABLE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SITUACION PROCESAL ACTUAL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ESTADO DEL PROCESO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00" u="none" strike="noStrike">
                          <a:effectLst/>
                        </a:rPr>
                        <a:t>CALIRIFACION DEL RIESGO PROCESAL</a:t>
                      </a:r>
                      <a:endParaRPr lang="es-CO" sz="300" b="1" i="0" u="none" strike="noStrike">
                        <a:solidFill>
                          <a:srgbClr val="30549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135191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11001031500020050129100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DESPACHO SECR ETARIA GENERAL DEL CONSEJO DE ESTADO DE BOGOTA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10/03/2006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Control por via de excepcion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19358668   GAVIRIA PE?A RICARDO ALFREDO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6773240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10497979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AGUILERA VIRVIESCAS GLADIS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135192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25000232600020020245200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JUZGADO 32 ADMINISTRATIVO DE BOGOTA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23/01/2002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Reparacion Directa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19052417   Cano Caballero Delio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40170000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79340898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CASTRO MEJIA JOSE LAUREANO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PRUEBAS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016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135198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25000232600020070036101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DESPACHO DE LA SALA CONTENCIOSO ADMINISTRATIVA SECCION TERCERA DEL CONSEJO DE ESTADO DE BOGOTA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15/11/2007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Reparacion Directa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8901005776   AEROVIAS DEL CONTINENTE AMERICANO S.A. -AVIANCA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5631289476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8094941450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OLAYA TOVAR CLAUDIA NANCY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016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135204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25000232500020060127602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DESPACHO DE LA SALA CONTENCIOSO ADMINISTRATIVA SECCION TERCERA DEL CONSEJO DE ESTADO DE BOGOTA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17/10/2013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Nulidad y restablecimiento del derecho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pt-BR" sz="300" u="none" strike="noStrike">
                          <a:effectLst/>
                        </a:rPr>
                        <a:t>79467868 GOMEZ  GERARDO ALFONSO - 79505550 AGUILAR NOVA WILLIAM - 79378517 GUERRERO CASTAÃEDA GUILLERMO</a:t>
                      </a:r>
                      <a:endParaRPr lang="pt-BR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12000000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13992592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MARTINEZ RAMIREZ OSCAR EDUARDO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INICIO Y FIJACION DEL LITIGIO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013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135211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76001233100020070119900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DESPACHO SIN SECCIONES DEL TRIBUNAL ADMINISTRATIVO DE VALLE DEL CAUCA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05/10/2007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Controversias Contractuales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815002760   AEROCALI S.A.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295447209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426716950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ORTIZ IMITOLA MABEL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ALTO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135212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25000232600020050082701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CONSEJO DE ESTADO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28/04/2005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Controversias Contractuales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7523673   DUQUE RUIZ HERNAN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1460889554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2347071838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ZAPATA VALENCIA LUZ ELENA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135213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50001333100620090000300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JUZGADO 5 ADMINISTRATIVO DE VILLAVICENCIO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27/01/2009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Nulidad y restablecimiento del derecho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17339540   Guzman Virguez  Orlando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10500000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13867228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ARENAS LIZARAZO MANUEL RICARDO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PRESENTACION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ALTO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135218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13001230000020091171100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TRIBUNAL ADMINISTRATIVO DE BOLIVAR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04/07/1995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Reparacion Directa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4666   Beltran Medina Angel Maria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600000000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2657695327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ARENAS LIZARAZO MANUEL RICARDO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135222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50001233100020013051400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TRIBUNAL ADMINISTRATIVO DE META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27/11/2001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Reparacion Directa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it-IT" sz="300" u="none" strike="noStrike">
                          <a:effectLst/>
                        </a:rPr>
                        <a:t>18203870   Uribe Medina Sergio Dario</a:t>
                      </a:r>
                      <a:endParaRPr lang="it-IT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145000000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289646922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ARENAS LIZARAZO MANUEL RICARDO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135225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05001233100020060314500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CONSEJO DE ESTADO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18/05/2008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Reparacion Directa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41467   AMEX AIR INTERNACIONAL INC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1820000000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2476668411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ARENAS LIZARAZO MANUEL RICARDO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ALTO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135226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11001333100220060004500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JUZGADO 2 ADMINISTRATIVO DE BOGOTA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04/06/2007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Nulidad y restablecimiento del derecho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8920017252   AEROLINEAS LLANERAS - ARALL LTDA.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122400000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176996626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ARENAS LIZARAZO MANUEL RICARDO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ALTO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135227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25000232600020050145900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JUZGADO 1 PROMISCUO MUNICIPAL DE FOMEQUE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17/08/2005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Reparacion Directa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8915000159   BANCO DEL ESTADO S.A.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1105194000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1760450868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ARENAS LIZARAZO MANUEL RICARDO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ALTO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135229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54001333100120080023400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JUZGADO 1 ADMINISTRATIVO DE CUCUTA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17/02/2009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Controversias Contractuales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8002166640   UNIMEDICA LTDA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225490000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295330032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ARENAS LIZARAZO MANUEL RICARDO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ALTO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2016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135230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54001233100020040099200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DESPACHO SIN SECCIONES DEL TRIBUNAL ADMINISTRATIVO DE NORTE DE SANTANDER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08/05/2008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Nulidad y restablecimiento del derecho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8249064   Zapata Conteras Mario Alfonso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80000000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108864546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ARENAS LIZARAZO MANUEL RICARDO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ALTO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2016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135235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25000232500020000445801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DESPACHO DE LA SALA CONTENCIOSO ADMINISTRATIVA SECCION SEGUNDA DEL CONSEJO DE ESTADO DE BOGOTA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28/07/2000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Nulidad y restablecimiento del derecho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pt-BR" sz="300" u="none" strike="noStrike">
                          <a:effectLst/>
                        </a:rPr>
                        <a:t>19382242   ESPITIA CRUZ JESUS ALIRIO</a:t>
                      </a:r>
                      <a:endParaRPr lang="pt-BR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7000000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15255710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OLAYA TOVAR CLAUDIA NANCY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PRESENTACION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5013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135248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47001333100320090019000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JUZGADO 3 ADMINISTRATIVO DE SANTA MARTA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05/05/2009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Proteccion de los Derechos e Intereses Colectivos (Accion Popular)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10884543 Torregrosa Diazgranados Luis Carlos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4970000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6455377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ARENAS LIZARAZO MANUEL RICARDO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 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135252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25000232600020040043101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DESPACHO DE LA SALA PLENA DEL CONSEJO DE ESTADO DE BOGOTA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03/06/2004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Nulidad y restablecimiento del derecho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8901002488   CASTRO TCHERASSI S.A.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407406807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680607797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BURBANO DUQUE LUZ ANGELA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MEDIO BAJO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135260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25000232600020060125501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CONSEJO DE ESTADO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04/12/2006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Reparacion Directa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DEMANDADO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8600095263   INTERCONTINENTAL DE AVIACION S.A.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829554000000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1254184560209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BURBANO DUQUE LUZ ANGELA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0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FALLO DEL RECURSO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>
                          <a:effectLst/>
                        </a:rPr>
                        <a:t>ACTIVO</a:t>
                      </a:r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300" u="none" strike="noStrike" dirty="0">
                          <a:effectLst/>
                        </a:rPr>
                        <a:t>MEDIO BAJO</a:t>
                      </a:r>
                      <a:endParaRPr lang="es-CO" sz="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8" name="AutoShape 263"/>
          <p:cNvSpPr>
            <a:spLocks noChangeAspect="1" noChangeArrowheads="1"/>
          </p:cNvSpPr>
          <p:nvPr/>
        </p:nvSpPr>
        <p:spPr bwMode="auto">
          <a:xfrm>
            <a:off x="995363" y="11515725"/>
            <a:ext cx="1020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CO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8975707"/>
              </p:ext>
            </p:extLst>
          </p:nvPr>
        </p:nvGraphicFramePr>
        <p:xfrm>
          <a:off x="1502876" y="488887"/>
          <a:ext cx="10194202" cy="5932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0" name="Worksheet" r:id="rId5" imgW="11801319" imgH="8867853" progId="Excel.Sheet.12">
                  <p:embed/>
                </p:oleObj>
              </mc:Choice>
              <mc:Fallback>
                <p:oleObj name="Worksheet" r:id="rId5" imgW="11801319" imgH="886785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02876" y="488887"/>
                        <a:ext cx="10194202" cy="59329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345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">
        <p:strips dir="rd"/>
      </p:transition>
    </mc:Choice>
    <mc:Fallback xmlns="">
      <p:transition spd="slow" advTm="523">
        <p:strips dir="rd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711624" y="1988840"/>
            <a:ext cx="72728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b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</a:br>
            <a: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  <a:t>    </a:t>
            </a:r>
            <a:endParaRPr lang="es-CO" sz="4400" b="1" dirty="0">
              <a:ln w="50800"/>
              <a:solidFill>
                <a:srgbClr val="1F497D">
                  <a:lumMod val="10000"/>
                </a:srgbClr>
              </a:solidFill>
              <a:latin typeface="Arial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6441053"/>
              </p:ext>
            </p:extLst>
          </p:nvPr>
        </p:nvGraphicFramePr>
        <p:xfrm>
          <a:off x="1484768" y="483748"/>
          <a:ext cx="10157988" cy="6064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4" name="Worksheet" r:id="rId5" imgW="11801319" imgH="8839172" progId="Excel.Sheet.12">
                  <p:embed/>
                </p:oleObj>
              </mc:Choice>
              <mc:Fallback>
                <p:oleObj name="Worksheet" r:id="rId5" imgW="11801319" imgH="883917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84768" y="483748"/>
                        <a:ext cx="10157988" cy="60641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866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">
        <p:strips dir="rd"/>
      </p:transition>
    </mc:Choice>
    <mc:Fallback xmlns="">
      <p:transition spd="slow" advTm="51">
        <p:strips dir="rd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711624" y="1988840"/>
            <a:ext cx="72728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b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</a:br>
            <a: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  <a:t>    </a:t>
            </a:r>
            <a:endParaRPr lang="es-CO" sz="4400" b="1" dirty="0">
              <a:ln w="50800"/>
              <a:solidFill>
                <a:srgbClr val="1F497D">
                  <a:lumMod val="10000"/>
                </a:srgbClr>
              </a:solidFill>
              <a:latin typeface="Arial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114341"/>
              </p:ext>
            </p:extLst>
          </p:nvPr>
        </p:nvGraphicFramePr>
        <p:xfrm>
          <a:off x="1544915" y="499497"/>
          <a:ext cx="10212309" cy="6132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8" name="Worksheet" r:id="rId5" imgW="11801319" imgH="8820051" progId="Excel.Sheet.12">
                  <p:embed/>
                </p:oleObj>
              </mc:Choice>
              <mc:Fallback>
                <p:oleObj name="Worksheet" r:id="rId5" imgW="11801319" imgH="882005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44915" y="499497"/>
                        <a:ext cx="10212309" cy="61325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341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">
        <p:strips dir="rd"/>
      </p:transition>
    </mc:Choice>
    <mc:Fallback xmlns="">
      <p:transition spd="slow" advTm="51">
        <p:strips dir="rd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711624" y="1988840"/>
            <a:ext cx="72728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b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</a:br>
            <a: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  <a:t>    </a:t>
            </a:r>
            <a:endParaRPr lang="es-CO" sz="4400" b="1" dirty="0">
              <a:ln w="50800"/>
              <a:solidFill>
                <a:srgbClr val="1F497D">
                  <a:lumMod val="10000"/>
                </a:srgbClr>
              </a:solidFill>
              <a:latin typeface="Arial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3883638"/>
              </p:ext>
            </p:extLst>
          </p:nvPr>
        </p:nvGraphicFramePr>
        <p:xfrm>
          <a:off x="1543574" y="626953"/>
          <a:ext cx="10228012" cy="5847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0" name="Worksheet" r:id="rId5" imgW="11801319" imgH="8391362" progId="Excel.Sheet.12">
                  <p:embed/>
                </p:oleObj>
              </mc:Choice>
              <mc:Fallback>
                <p:oleObj name="Worksheet" r:id="rId5" imgW="11801319" imgH="8391362" progId="Excel.Sheet.12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43574" y="626953"/>
                        <a:ext cx="10228012" cy="5847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789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">
        <p:strips dir="rd"/>
      </p:transition>
    </mc:Choice>
    <mc:Fallback xmlns="">
      <p:transition spd="slow" advTm="101">
        <p:strips dir="rd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711624" y="1988840"/>
            <a:ext cx="72728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b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</a:br>
            <a: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  <a:t>    </a:t>
            </a:r>
            <a:endParaRPr lang="es-CO" sz="4400" b="1" dirty="0">
              <a:ln w="50800"/>
              <a:solidFill>
                <a:srgbClr val="1F497D">
                  <a:lumMod val="10000"/>
                </a:srgbClr>
              </a:solidFill>
              <a:latin typeface="Arial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343" y="629174"/>
            <a:ext cx="10235799" cy="589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3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">
        <p:strips dir="rd"/>
      </p:transition>
    </mc:Choice>
    <mc:Fallback xmlns="">
      <p:transition spd="slow" advTm="101">
        <p:strips dir="rd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711624" y="1988840"/>
            <a:ext cx="72728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b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</a:br>
            <a: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  <a:t>    </a:t>
            </a:r>
            <a:endParaRPr lang="es-CO" sz="4400" b="1" dirty="0">
              <a:ln w="50800"/>
              <a:solidFill>
                <a:srgbClr val="1F497D">
                  <a:lumMod val="10000"/>
                </a:srgbClr>
              </a:solidFill>
              <a:latin typeface="Arial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6324663"/>
              </p:ext>
            </p:extLst>
          </p:nvPr>
        </p:nvGraphicFramePr>
        <p:xfrm>
          <a:off x="1502874" y="719138"/>
          <a:ext cx="10311897" cy="5744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Worksheet" r:id="rId5" imgW="11801319" imgH="8782192" progId="Excel.Sheet.12">
                  <p:embed/>
                </p:oleObj>
              </mc:Choice>
              <mc:Fallback>
                <p:oleObj name="Worksheet" r:id="rId5" imgW="11801319" imgH="878219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02874" y="719138"/>
                        <a:ext cx="10311897" cy="5744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466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">
        <p:strips dir="rd"/>
      </p:transition>
    </mc:Choice>
    <mc:Fallback xmlns="">
      <p:transition spd="slow" advTm="101">
        <p:strips dir="rd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711624" y="1988840"/>
            <a:ext cx="72728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b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</a:br>
            <a: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  <a:t>    </a:t>
            </a:r>
            <a:endParaRPr lang="es-CO" sz="4400" b="1" dirty="0">
              <a:ln w="50800"/>
              <a:solidFill>
                <a:srgbClr val="1F497D">
                  <a:lumMod val="10000"/>
                </a:srgbClr>
              </a:solidFill>
              <a:latin typeface="Arial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1486975"/>
              </p:ext>
            </p:extLst>
          </p:nvPr>
        </p:nvGraphicFramePr>
        <p:xfrm>
          <a:off x="1520982" y="510908"/>
          <a:ext cx="10293789" cy="5942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Worksheet" r:id="rId5" imgW="11801319" imgH="8791752" progId="Excel.Sheet.12">
                  <p:embed/>
                </p:oleObj>
              </mc:Choice>
              <mc:Fallback>
                <p:oleObj name="Worksheet" r:id="rId5" imgW="11801319" imgH="879175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0982" y="510908"/>
                        <a:ext cx="10293789" cy="5942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290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">
        <p:strips dir="rd"/>
      </p:transition>
    </mc:Choice>
    <mc:Fallback xmlns="">
      <p:transition spd="slow" advTm="101">
        <p:strips dir="rd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711624" y="1988840"/>
            <a:ext cx="72728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b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</a:br>
            <a: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  <a:t>    </a:t>
            </a:r>
            <a:endParaRPr lang="es-CO" sz="4400" b="1" dirty="0">
              <a:ln w="50800"/>
              <a:solidFill>
                <a:srgbClr val="1F497D">
                  <a:lumMod val="10000"/>
                </a:srgbClr>
              </a:solidFill>
              <a:latin typeface="Arial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620578"/>
              </p:ext>
            </p:extLst>
          </p:nvPr>
        </p:nvGraphicFramePr>
        <p:xfrm>
          <a:off x="1502876" y="474695"/>
          <a:ext cx="10275682" cy="6031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Worksheet" r:id="rId5" imgW="11801319" imgH="8791752" progId="Excel.Sheet.12">
                  <p:embed/>
                </p:oleObj>
              </mc:Choice>
              <mc:Fallback>
                <p:oleObj name="Worksheet" r:id="rId5" imgW="11801319" imgH="879175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02876" y="474695"/>
                        <a:ext cx="10275682" cy="60312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663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">
        <p:strips dir="rd"/>
      </p:transition>
    </mc:Choice>
    <mc:Fallback xmlns="">
      <p:transition spd="slow" advTm="101">
        <p:strips dir="rd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711624" y="1988840"/>
            <a:ext cx="72728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b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</a:br>
            <a: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  <a:t>    </a:t>
            </a:r>
            <a:endParaRPr lang="es-CO" sz="4400" b="1" dirty="0">
              <a:ln w="50800"/>
              <a:solidFill>
                <a:srgbClr val="1F497D">
                  <a:lumMod val="10000"/>
                </a:srgbClr>
              </a:solidFill>
              <a:latin typeface="Arial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608486"/>
              </p:ext>
            </p:extLst>
          </p:nvPr>
        </p:nvGraphicFramePr>
        <p:xfrm>
          <a:off x="1493821" y="483748"/>
          <a:ext cx="10275683" cy="5844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Worksheet" r:id="rId5" imgW="11801319" imgH="8753510" progId="Excel.Sheet.12">
                  <p:embed/>
                </p:oleObj>
              </mc:Choice>
              <mc:Fallback>
                <p:oleObj name="Worksheet" r:id="rId5" imgW="11801319" imgH="875351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93821" y="483748"/>
                        <a:ext cx="10275683" cy="5844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593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">
        <p:strips dir="rd"/>
      </p:transition>
    </mc:Choice>
    <mc:Fallback xmlns="">
      <p:transition spd="slow" advTm="101">
        <p:strips dir="rd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711624" y="1988840"/>
            <a:ext cx="72728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b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</a:br>
            <a:r>
              <a:rPr lang="es-CO" sz="4400" b="1" dirty="0">
                <a:ln w="50800"/>
                <a:solidFill>
                  <a:srgbClr val="1F497D">
                    <a:lumMod val="10000"/>
                  </a:srgbClr>
                </a:solidFill>
                <a:latin typeface="Arial Black" pitchFamily="34" charset="0"/>
              </a:rPr>
              <a:t>    </a:t>
            </a:r>
            <a:endParaRPr lang="es-CO" sz="4400" b="1" dirty="0">
              <a:ln w="50800"/>
              <a:solidFill>
                <a:srgbClr val="1F497D">
                  <a:lumMod val="10000"/>
                </a:srgbClr>
              </a:solidFill>
              <a:latin typeface="Arial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8490098"/>
              </p:ext>
            </p:extLst>
          </p:nvPr>
        </p:nvGraphicFramePr>
        <p:xfrm>
          <a:off x="1511929" y="492801"/>
          <a:ext cx="10257576" cy="5992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Worksheet" r:id="rId5" imgW="11801319" imgH="8800930" progId="Excel.Sheet.12">
                  <p:embed/>
                </p:oleObj>
              </mc:Choice>
              <mc:Fallback>
                <p:oleObj name="Worksheet" r:id="rId5" imgW="11801319" imgH="88009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11929" y="492801"/>
                        <a:ext cx="10257576" cy="59920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491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">
        <p:strips dir="rd"/>
      </p:transition>
    </mc:Choice>
    <mc:Fallback xmlns="">
      <p:transition spd="slow" advTm="101">
        <p:strips dir="rd"/>
      </p:transition>
    </mc:Fallback>
  </mc:AlternateContent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506020A2A27241A3CF55629DDA53A0" ma:contentTypeVersion="1" ma:contentTypeDescription="Create a new document." ma:contentTypeScope="" ma:versionID="d655ef8f361c3c0b398a9ad0893f60d2">
  <xsd:schema xmlns:xsd="http://www.w3.org/2001/XMLSchema" xmlns:xs="http://www.w3.org/2001/XMLSchema" xmlns:p="http://schemas.microsoft.com/office/2006/metadata/properties" xmlns:ns2="de670696-d693-45ae-bb06-92b6ad2c73e1" targetNamespace="http://schemas.microsoft.com/office/2006/metadata/properties" ma:root="true" ma:fieldsID="7c2702d869fffcd4bde459658fe3961d" ns2:_="">
    <xsd:import namespace="de670696-d693-45ae-bb06-92b6ad2c73e1"/>
    <xsd:element name="properties">
      <xsd:complexType>
        <xsd:sequence>
          <xsd:element name="documentManagement">
            <xsd:complexType>
              <xsd:all>
                <xsd:element ref="ns2:Format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670696-d693-45ae-bb06-92b6ad2c73e1" elementFormDefault="qualified">
    <xsd:import namespace="http://schemas.microsoft.com/office/2006/documentManagement/types"/>
    <xsd:import namespace="http://schemas.microsoft.com/office/infopath/2007/PartnerControls"/>
    <xsd:element name="Formato" ma:index="8" nillable="true" ma:displayName="Formato" ma:default="/Style%20Library/Images/pdf.svg" ma:format="Dropdown" ma:internalName="Formato">
      <xsd:simpleType>
        <xsd:restriction base="dms:Choice">
          <xsd:enumeration value="/Style%20Library/Images/pdf.svg"/>
          <xsd:enumeration value="/Style%20Library/Images/doc.svg"/>
          <xsd:enumeration value="/Style%20Library/Images/xls.svg"/>
          <xsd:enumeration value="/Style%20Library/Images/ppt.svg"/>
          <xsd:enumeration value="/Style%20Library/Images/jpg.svg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rmato xmlns="de670696-d693-45ae-bb06-92b6ad2c73e1">/Style%20Library/Images/ppt.svg</Formato>
  </documentManagement>
</p:properties>
</file>

<file path=customXml/itemProps1.xml><?xml version="1.0" encoding="utf-8"?>
<ds:datastoreItem xmlns:ds="http://schemas.openxmlformats.org/officeDocument/2006/customXml" ds:itemID="{C4D4EA41-0566-424D-89D7-877330BA340C}"/>
</file>

<file path=customXml/itemProps2.xml><?xml version="1.0" encoding="utf-8"?>
<ds:datastoreItem xmlns:ds="http://schemas.openxmlformats.org/officeDocument/2006/customXml" ds:itemID="{8B26F06A-F86A-49CC-8FA8-FC04430A0ED4}"/>
</file>

<file path=customXml/itemProps3.xml><?xml version="1.0" encoding="utf-8"?>
<ds:datastoreItem xmlns:ds="http://schemas.openxmlformats.org/officeDocument/2006/customXml" ds:itemID="{FB11CFCA-1EEA-4741-AECD-9FB6BF2F0895}"/>
</file>

<file path=docProps/app.xml><?xml version="1.0" encoding="utf-8"?>
<Properties xmlns="http://schemas.openxmlformats.org/officeDocument/2006/extended-properties" xmlns:vt="http://schemas.openxmlformats.org/officeDocument/2006/docPropsVTypes">
  <TotalTime>18020</TotalTime>
  <Words>2063</Words>
  <Application>Microsoft Office PowerPoint</Application>
  <PresentationFormat>Panorámica</PresentationFormat>
  <Paragraphs>875</Paragraphs>
  <Slides>24</Slides>
  <Notes>24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Calibri</vt:lpstr>
      <vt:lpstr>1_Tema de Office</vt:lpstr>
      <vt:lpstr>3_Tema de Office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Gobierno en linea 2017 -Procesos</dc:title>
  <dc:creator>Ana Paulina Camacho Castellanos</dc:creator>
  <cp:lastModifiedBy>Ana Paulina Camacho Castellanos</cp:lastModifiedBy>
  <cp:revision>82</cp:revision>
  <dcterms:created xsi:type="dcterms:W3CDTF">2016-05-26T21:05:16Z</dcterms:created>
  <dcterms:modified xsi:type="dcterms:W3CDTF">2019-08-09T16:22:16Z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0x01010051506020A2A27241A3CF55629DDA53A0</vt:lpwstr>
  </property>
</Properties>
</file>